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 bookmarkIdSeed="2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81" r:id="rId6"/>
    <p:sldId id="282" r:id="rId7"/>
    <p:sldId id="283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259">
          <p15:clr>
            <a:srgbClr val="A4A3A4"/>
          </p15:clr>
        </p15:guide>
        <p15:guide id="2" pos="1097">
          <p15:clr>
            <a:srgbClr val="9AA0A6"/>
          </p15:clr>
        </p15:guide>
        <p15:guide id="3" orient="horz" pos="569">
          <p15:clr>
            <a:srgbClr val="9AA0A6"/>
          </p15:clr>
        </p15:guide>
        <p15:guide id="4" orient="horz" pos="2203">
          <p15:clr>
            <a:srgbClr val="9AA0A6"/>
          </p15:clr>
        </p15:guide>
        <p15:guide id="5" orient="horz" pos="3643">
          <p15:clr>
            <a:srgbClr val="9AA0A6"/>
          </p15:clr>
        </p15:guide>
        <p15:guide id="6" pos="3187">
          <p15:clr>
            <a:srgbClr val="9AA0A6"/>
          </p15:clr>
        </p15:guide>
        <p15:guide id="7" orient="horz" pos="1124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gIvRzCcepgbQAvBf8R6GZGJR/1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91F723-479B-40A6-9B6A-6D67D5969CFC}">
  <a:tblStyle styleId="{2791F723-479B-40A6-9B6A-6D67D5969CFC}" styleName="Table_0">
    <a:wholeTbl>
      <a:tcTxStyle b="off" i="off">
        <a:font>
          <a:latin typeface="맑은 고딕"/>
          <a:ea typeface="맑은 고딕"/>
          <a:cs typeface="맑은 고딕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90217AE-6247-480F-990B-29A5120FACD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493" autoAdjust="0"/>
  </p:normalViewPr>
  <p:slideViewPr>
    <p:cSldViewPr snapToGrid="0">
      <p:cViewPr varScale="1">
        <p:scale>
          <a:sx n="122" d="100"/>
          <a:sy n="122" d="100"/>
        </p:scale>
        <p:origin x="114" y="168"/>
      </p:cViewPr>
      <p:guideLst>
        <p:guide pos="2259"/>
        <p:guide pos="1097"/>
        <p:guide orient="horz" pos="569"/>
        <p:guide orient="horz" pos="2203"/>
        <p:guide orient="horz" pos="3643"/>
        <p:guide pos="3187"/>
        <p:guide orient="horz" pos="1124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4460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037e4f5af_6_3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d037e4f5af_6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05423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037e4f5af_6_5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5" name="Google Shape;205;gd037e4f5af_6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960893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98307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037e4f5af_6_3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9" name="Google Shape;239;gd037e4f5af_6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89242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d037e4f5af_6_3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6" name="Google Shape;256;gd037e4f5af_6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71068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d037e4f5af_6_4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3" name="Google Shape;273;gd037e4f5af_6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489637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d037e4f5af_6_4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0" name="Google Shape;290;gd037e4f5af_6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762925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d037e4f5af_6_5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7" name="Google Shape;307;gd037e4f5af_6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8941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037e4f5af_6_4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4" name="Google Shape;324;gd037e4f5af_6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57291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d037e4f5af_6_4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1" name="Google Shape;341;gd037e4f5af_6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26262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06436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d037e4f5af_6_4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8" name="Google Shape;358;gd037e4f5af_6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813997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d037e4f5af_6_4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5" name="Google Shape;375;gd037e4f5af_6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059249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d037e4f5af_6_5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d037e4f5af_6_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285887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d037e4f5af_6_5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9" name="Google Shape;409;gd037e4f5af_6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25268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d037e4f5af_6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6" name="Google Shape;426;gd037e4f5af_6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983834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7" name="Google Shape;44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225153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d037e4f5af_6_6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0" name="Google Shape;460;gd037e4f5af_6_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515677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4" name="Google Shape;47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43893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037e4f5a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d037e4f5a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883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037e4f5af_0_3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gd037e4f5af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5512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037e4f5a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gd037e4f5a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0678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037e4f5a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gd037e4f5a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2874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037e4f5a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gd037e4f5a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3812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85519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d037e4f5af_6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1" name="Google Shape;171;gd037e4f5af_6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57267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제목 슬라이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8444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8619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8" name="Google Shape;3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7" name="Google Shape;4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6" name="Google Shape;5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4" name="Google Shape;6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dirty="0"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6" name="Google Shape;7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2" name="Google Shape;8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dirty="0"/>
          </a:p>
        </p:txBody>
      </p:sp>
      <p:sp>
        <p:nvSpPr>
          <p:cNvPr id="13" name="Google Shape;13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dirty="0"/>
          </a:p>
        </p:txBody>
      </p:sp>
      <p:sp>
        <p:nvSpPr>
          <p:cNvPr id="14" name="Google Shape;14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0" y="0"/>
            <a:ext cx="12192000" cy="36795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183028" y="3808025"/>
            <a:ext cx="6646500" cy="12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ko-KR" sz="5800" b="1">
                <a:solidFill>
                  <a:srgbClr val="000000"/>
                </a:solidFill>
              </a:rPr>
              <a:t>소프트웨어 공학</a:t>
            </a:r>
            <a:endParaRPr sz="5800" b="1">
              <a:solidFill>
                <a:srgbClr val="000000"/>
              </a:solidFill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183019" y="6066888"/>
            <a:ext cx="87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311600" y="4747875"/>
            <a:ext cx="5671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기말발표</a:t>
            </a:r>
            <a:endParaRPr sz="20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9862375" y="3995825"/>
            <a:ext cx="21534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#201710912 김지섭</a:t>
            </a:r>
            <a:endParaRPr sz="17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#201710901 김석황</a:t>
            </a:r>
            <a:endParaRPr sz="17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#201710925 박민주</a:t>
            </a:r>
            <a:endParaRPr sz="17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0" i="0" u="none" strike="sng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</a:t>
            </a:r>
            <a:r>
              <a:rPr lang="ko-KR" sz="17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201710927 박성준</a:t>
            </a:r>
            <a:endParaRPr sz="17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#201710945 윤성은</a:t>
            </a:r>
            <a:endParaRPr sz="17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311600" y="5736278"/>
            <a:ext cx="822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#컴퓨터과학과 #3조 #상부3조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73078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d037e4f5af_6_30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  <p:sp>
        <p:nvSpPr>
          <p:cNvPr id="191" name="Google Shape;191;gd037e4f5af_6_306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92" name="Google Shape;192;gd037e4f5af_6_306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3" name="Google Shape;193;gd037e4f5af_6_306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gd037e4f5af_6_306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gd037e4f5af_6_306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d037e4f5af_6_306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" name="Google Shape;197;gd037e4f5af_6_306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gd037e4f5af_6_306"/>
          <p:cNvSpPr txBox="1"/>
          <p:nvPr/>
        </p:nvSpPr>
        <p:spPr>
          <a:xfrm>
            <a:off x="672801" y="799471"/>
            <a:ext cx="350963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로그아웃 클래스</a:t>
            </a:r>
            <a:endParaRPr/>
          </a:p>
        </p:txBody>
      </p:sp>
      <p:sp>
        <p:nvSpPr>
          <p:cNvPr id="199" name="Google Shape;199;gd037e4f5af_6_306"/>
          <p:cNvSpPr txBox="1"/>
          <p:nvPr/>
        </p:nvSpPr>
        <p:spPr>
          <a:xfrm>
            <a:off x="6317145" y="793453"/>
            <a:ext cx="350963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로그아웃 시퀀스</a:t>
            </a:r>
            <a:endParaRPr/>
          </a:p>
        </p:txBody>
      </p:sp>
      <p:pic>
        <p:nvPicPr>
          <p:cNvPr id="200" name="Google Shape;200;gd037e4f5af_6_3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2801" y="1163051"/>
            <a:ext cx="5400000" cy="50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d037e4f5af_6_3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7145" y="1160978"/>
            <a:ext cx="5400000" cy="50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d037e4f5af_6_306"/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Ⅲ. 설계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982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d037e4f5af_6_59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  <p:sp>
        <p:nvSpPr>
          <p:cNvPr id="208" name="Google Shape;208;gd037e4f5af_6_596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09" name="Google Shape;209;gd037e4f5af_6_596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0" name="Google Shape;210;gd037e4f5af_6_596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1" name="Google Shape;211;gd037e4f5af_6_596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2" name="Google Shape;212;gd037e4f5af_6_596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" name="Google Shape;213;gd037e4f5af_6_596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4" name="Google Shape;214;gd037e4f5af_6_596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5" name="Google Shape;215;gd037e4f5af_6_596"/>
          <p:cNvSpPr txBox="1"/>
          <p:nvPr/>
        </p:nvSpPr>
        <p:spPr>
          <a:xfrm>
            <a:off x="672801" y="799471"/>
            <a:ext cx="350963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아이디 찾기 클래스</a:t>
            </a:r>
            <a:endParaRPr/>
          </a:p>
        </p:txBody>
      </p:sp>
      <p:sp>
        <p:nvSpPr>
          <p:cNvPr id="216" name="Google Shape;216;gd037e4f5af_6_596"/>
          <p:cNvSpPr txBox="1"/>
          <p:nvPr/>
        </p:nvSpPr>
        <p:spPr>
          <a:xfrm>
            <a:off x="6317145" y="793453"/>
            <a:ext cx="350963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아이디 찾기 시퀀스</a:t>
            </a:r>
            <a:endParaRPr/>
          </a:p>
        </p:txBody>
      </p:sp>
      <p:pic>
        <p:nvPicPr>
          <p:cNvPr id="217" name="Google Shape;217;gd037e4f5af_6_5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2801" y="1161664"/>
            <a:ext cx="5400000" cy="50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d037e4f5af_6_5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7145" y="1164129"/>
            <a:ext cx="5400000" cy="50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d037e4f5af_6_596"/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Ⅲ. 설계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6201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  <p:sp>
        <p:nvSpPr>
          <p:cNvPr id="225" name="Google Shape;225;p17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6" name="Google Shape;226;p17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7" name="Google Shape;227;p17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8" name="Google Shape;228;p17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9" name="Google Shape;229;p17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0" name="Google Shape;230;p17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" name="Google Shape;231;p17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2" name="Google Shape;232;p17"/>
          <p:cNvSpPr txBox="1"/>
          <p:nvPr/>
        </p:nvSpPr>
        <p:spPr>
          <a:xfrm>
            <a:off x="672801" y="799471"/>
            <a:ext cx="350963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비밀번호 찾기 클래스</a:t>
            </a:r>
            <a:endParaRPr/>
          </a:p>
        </p:txBody>
      </p:sp>
      <p:sp>
        <p:nvSpPr>
          <p:cNvPr id="233" name="Google Shape;233;p17"/>
          <p:cNvSpPr txBox="1"/>
          <p:nvPr/>
        </p:nvSpPr>
        <p:spPr>
          <a:xfrm>
            <a:off x="6317145" y="793453"/>
            <a:ext cx="350963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비밀번호 찾기 시퀀스</a:t>
            </a:r>
            <a:endParaRPr/>
          </a:p>
        </p:txBody>
      </p:sp>
      <p:pic>
        <p:nvPicPr>
          <p:cNvPr id="234" name="Google Shape;23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2801" y="1161664"/>
            <a:ext cx="5400000" cy="50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7145" y="1163860"/>
            <a:ext cx="5400000" cy="50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7"/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Ⅲ. 설계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304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d037e4f5af_6_39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  <p:sp>
        <p:nvSpPr>
          <p:cNvPr id="242" name="Google Shape;242;gd037e4f5af_6_397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3" name="Google Shape;243;gd037e4f5af_6_397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4" name="Google Shape;244;gd037e4f5af_6_397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" name="Google Shape;245;gd037e4f5af_6_397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" name="Google Shape;246;gd037e4f5af_6_397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7" name="Google Shape;247;gd037e4f5af_6_397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8" name="Google Shape;248;gd037e4f5af_6_397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9" name="Google Shape;249;gd037e4f5af_6_397"/>
          <p:cNvSpPr txBox="1"/>
          <p:nvPr/>
        </p:nvSpPr>
        <p:spPr>
          <a:xfrm>
            <a:off x="672801" y="799471"/>
            <a:ext cx="350963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회원 정보 수정 클래스</a:t>
            </a:r>
            <a:endParaRPr/>
          </a:p>
        </p:txBody>
      </p:sp>
      <p:sp>
        <p:nvSpPr>
          <p:cNvPr id="250" name="Google Shape;250;gd037e4f5af_6_397"/>
          <p:cNvSpPr txBox="1"/>
          <p:nvPr/>
        </p:nvSpPr>
        <p:spPr>
          <a:xfrm>
            <a:off x="6317145" y="793453"/>
            <a:ext cx="350963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회원 정보 수정 시퀀스</a:t>
            </a:r>
            <a:endParaRPr/>
          </a:p>
        </p:txBody>
      </p:sp>
      <p:pic>
        <p:nvPicPr>
          <p:cNvPr id="251" name="Google Shape;251;gd037e4f5af_6_3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2801" y="1160511"/>
            <a:ext cx="5400000" cy="50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d037e4f5af_6_3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7145" y="1160511"/>
            <a:ext cx="5400000" cy="50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d037e4f5af_6_397"/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Ⅲ. 설계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1384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d037e4f5af_6_38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  <p:sp>
        <p:nvSpPr>
          <p:cNvPr id="259" name="Google Shape;259;gd037e4f5af_6_382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60" name="Google Shape;260;gd037e4f5af_6_382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1" name="Google Shape;261;gd037e4f5af_6_382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gd037e4f5af_6_382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3" name="Google Shape;263;gd037e4f5af_6_382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4" name="Google Shape;264;gd037e4f5af_6_382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5" name="Google Shape;265;gd037e4f5af_6_382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6" name="Google Shape;266;gd037e4f5af_6_382"/>
          <p:cNvSpPr txBox="1"/>
          <p:nvPr/>
        </p:nvSpPr>
        <p:spPr>
          <a:xfrm>
            <a:off x="672801" y="799471"/>
            <a:ext cx="350963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회원 탈퇴 클래스</a:t>
            </a:r>
            <a:endParaRPr/>
          </a:p>
        </p:txBody>
      </p:sp>
      <p:sp>
        <p:nvSpPr>
          <p:cNvPr id="267" name="Google Shape;267;gd037e4f5af_6_382"/>
          <p:cNvSpPr txBox="1"/>
          <p:nvPr/>
        </p:nvSpPr>
        <p:spPr>
          <a:xfrm>
            <a:off x="6317145" y="793453"/>
            <a:ext cx="350963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회원 탈퇴 시퀀스</a:t>
            </a:r>
            <a:endParaRPr/>
          </a:p>
        </p:txBody>
      </p:sp>
      <p:pic>
        <p:nvPicPr>
          <p:cNvPr id="268" name="Google Shape;268;gd037e4f5af_6_3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2801" y="1161873"/>
            <a:ext cx="5400000" cy="50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d037e4f5af_6_3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7144" y="1160392"/>
            <a:ext cx="5400000" cy="50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d037e4f5af_6_382"/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Ⅲ. 설계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2838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d037e4f5af_6_4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  <p:sp>
        <p:nvSpPr>
          <p:cNvPr id="276" name="Google Shape;276;gd037e4f5af_6_412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77" name="Google Shape;277;gd037e4f5af_6_412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8" name="Google Shape;278;gd037e4f5af_6_412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9" name="Google Shape;279;gd037e4f5af_6_412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gd037e4f5af_6_412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1" name="Google Shape;281;gd037e4f5af_6_412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2" name="Google Shape;282;gd037e4f5af_6_412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3" name="Google Shape;283;gd037e4f5af_6_412"/>
          <p:cNvSpPr txBox="1"/>
          <p:nvPr/>
        </p:nvSpPr>
        <p:spPr>
          <a:xfrm>
            <a:off x="672801" y="799471"/>
            <a:ext cx="350963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 클래스</a:t>
            </a:r>
            <a:endParaRPr/>
          </a:p>
        </p:txBody>
      </p:sp>
      <p:sp>
        <p:nvSpPr>
          <p:cNvPr id="284" name="Google Shape;284;gd037e4f5af_6_412"/>
          <p:cNvSpPr txBox="1"/>
          <p:nvPr/>
        </p:nvSpPr>
        <p:spPr>
          <a:xfrm>
            <a:off x="6317145" y="793453"/>
            <a:ext cx="350963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 시퀀스</a:t>
            </a:r>
            <a:endParaRPr/>
          </a:p>
        </p:txBody>
      </p:sp>
      <p:pic>
        <p:nvPicPr>
          <p:cNvPr id="285" name="Google Shape;285;gd037e4f5af_6_4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5808" y="1165474"/>
            <a:ext cx="5400000" cy="50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d037e4f5af_6_4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7145" y="1160225"/>
            <a:ext cx="5400000" cy="50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d037e4f5af_6_412"/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Ⅲ. 설계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0885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d037e4f5af_6_4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  <p:sp>
        <p:nvSpPr>
          <p:cNvPr id="293" name="Google Shape;293;gd037e4f5af_6_487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94" name="Google Shape;294;gd037e4f5af_6_487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5" name="Google Shape;295;gd037e4f5af_6_487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6" name="Google Shape;296;gd037e4f5af_6_487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7" name="Google Shape;297;gd037e4f5af_6_487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gd037e4f5af_6_487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gd037e4f5af_6_487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gd037e4f5af_6_487"/>
          <p:cNvSpPr txBox="1"/>
          <p:nvPr/>
        </p:nvSpPr>
        <p:spPr>
          <a:xfrm>
            <a:off x="672801" y="799471"/>
            <a:ext cx="350963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캠핑장 정보 업로드 클래스</a:t>
            </a:r>
            <a:endParaRPr/>
          </a:p>
        </p:txBody>
      </p:sp>
      <p:sp>
        <p:nvSpPr>
          <p:cNvPr id="301" name="Google Shape;301;gd037e4f5af_6_487"/>
          <p:cNvSpPr txBox="1"/>
          <p:nvPr/>
        </p:nvSpPr>
        <p:spPr>
          <a:xfrm>
            <a:off x="6317145" y="793453"/>
            <a:ext cx="350963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캠핑장 정보 업로드 시퀀스</a:t>
            </a:r>
            <a:endParaRPr/>
          </a:p>
        </p:txBody>
      </p:sp>
      <p:pic>
        <p:nvPicPr>
          <p:cNvPr id="302" name="Google Shape;302;gd037e4f5af_6_4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7145" y="1160392"/>
            <a:ext cx="5400000" cy="50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d037e4f5af_6_4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2801" y="1160392"/>
            <a:ext cx="5400000" cy="50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d037e4f5af_6_487"/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Ⅲ. 설계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4666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d037e4f5af_6_5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  <p:sp>
        <p:nvSpPr>
          <p:cNvPr id="310" name="Google Shape;310;gd037e4f5af_6_517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11" name="Google Shape;311;gd037e4f5af_6_517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2" name="Google Shape;312;gd037e4f5af_6_517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3" name="Google Shape;313;gd037e4f5af_6_517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4" name="Google Shape;314;gd037e4f5af_6_517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5" name="Google Shape;315;gd037e4f5af_6_517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6" name="Google Shape;316;gd037e4f5af_6_517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7" name="Google Shape;317;gd037e4f5af_6_517"/>
          <p:cNvSpPr txBox="1"/>
          <p:nvPr/>
        </p:nvSpPr>
        <p:spPr>
          <a:xfrm>
            <a:off x="672801" y="799471"/>
            <a:ext cx="350963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캠핑장 정보 수정 클래스</a:t>
            </a:r>
            <a:endParaRPr/>
          </a:p>
        </p:txBody>
      </p:sp>
      <p:sp>
        <p:nvSpPr>
          <p:cNvPr id="318" name="Google Shape;318;gd037e4f5af_6_517"/>
          <p:cNvSpPr txBox="1"/>
          <p:nvPr/>
        </p:nvSpPr>
        <p:spPr>
          <a:xfrm>
            <a:off x="6317145" y="793453"/>
            <a:ext cx="350963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캠핑장 정보 수정 시퀀스</a:t>
            </a:r>
            <a:endParaRPr/>
          </a:p>
        </p:txBody>
      </p:sp>
      <p:pic>
        <p:nvPicPr>
          <p:cNvPr id="319" name="Google Shape;319;gd037e4f5af_6_5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2801" y="1163368"/>
            <a:ext cx="5400000" cy="50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d037e4f5af_6_5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7145" y="1164398"/>
            <a:ext cx="5400000" cy="50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d037e4f5af_6_517"/>
          <p:cNvSpPr txBox="1"/>
          <p:nvPr/>
        </p:nvSpPr>
        <p:spPr>
          <a:xfrm>
            <a:off x="362902" y="211832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Ⅲ. 설계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7990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d037e4f5af_6_4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  <p:sp>
        <p:nvSpPr>
          <p:cNvPr id="327" name="Google Shape;327;gd037e4f5af_6_427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28" name="Google Shape;328;gd037e4f5af_6_427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9" name="Google Shape;329;gd037e4f5af_6_427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0" name="Google Shape;330;gd037e4f5af_6_427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1" name="Google Shape;331;gd037e4f5af_6_427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2" name="Google Shape;332;gd037e4f5af_6_427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3" name="Google Shape;333;gd037e4f5af_6_427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4" name="Google Shape;334;gd037e4f5af_6_427"/>
          <p:cNvSpPr txBox="1"/>
          <p:nvPr/>
        </p:nvSpPr>
        <p:spPr>
          <a:xfrm>
            <a:off x="672801" y="799471"/>
            <a:ext cx="350963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예약 클래스</a:t>
            </a:r>
            <a:endParaRPr/>
          </a:p>
        </p:txBody>
      </p:sp>
      <p:sp>
        <p:nvSpPr>
          <p:cNvPr id="335" name="Google Shape;335;gd037e4f5af_6_427"/>
          <p:cNvSpPr txBox="1"/>
          <p:nvPr/>
        </p:nvSpPr>
        <p:spPr>
          <a:xfrm>
            <a:off x="6317145" y="793453"/>
            <a:ext cx="350963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예약 시퀀스</a:t>
            </a:r>
            <a:endParaRPr/>
          </a:p>
        </p:txBody>
      </p:sp>
      <p:pic>
        <p:nvPicPr>
          <p:cNvPr id="336" name="Google Shape;336;gd037e4f5af_6_4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2801" y="1161664"/>
            <a:ext cx="5400000" cy="50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d037e4f5af_6_4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7145" y="1164398"/>
            <a:ext cx="5400000" cy="50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d037e4f5af_6_427"/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Ⅲ. 설계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3632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d037e4f5af_6_4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  <p:sp>
        <p:nvSpPr>
          <p:cNvPr id="344" name="Google Shape;344;gd037e4f5af_6_442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45" name="Google Shape;345;gd037e4f5af_6_442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6" name="Google Shape;346;gd037e4f5af_6_442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7" name="Google Shape;347;gd037e4f5af_6_442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8" name="Google Shape;348;gd037e4f5af_6_442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9" name="Google Shape;349;gd037e4f5af_6_442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0" name="Google Shape;350;gd037e4f5af_6_442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1" name="Google Shape;351;gd037e4f5af_6_442"/>
          <p:cNvSpPr txBox="1"/>
          <p:nvPr/>
        </p:nvSpPr>
        <p:spPr>
          <a:xfrm>
            <a:off x="672801" y="799471"/>
            <a:ext cx="350963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예약 조회 클래스</a:t>
            </a:r>
            <a:endParaRPr/>
          </a:p>
        </p:txBody>
      </p:sp>
      <p:sp>
        <p:nvSpPr>
          <p:cNvPr id="352" name="Google Shape;352;gd037e4f5af_6_442"/>
          <p:cNvSpPr txBox="1"/>
          <p:nvPr/>
        </p:nvSpPr>
        <p:spPr>
          <a:xfrm>
            <a:off x="6317145" y="793453"/>
            <a:ext cx="350963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예약 조회 시퀀스</a:t>
            </a:r>
            <a:endParaRPr/>
          </a:p>
        </p:txBody>
      </p:sp>
      <p:pic>
        <p:nvPicPr>
          <p:cNvPr id="353" name="Google Shape;353;gd037e4f5af_6_4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2801" y="1163743"/>
            <a:ext cx="5400000" cy="50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d037e4f5af_6_4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7145" y="1161096"/>
            <a:ext cx="5400000" cy="50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gd037e4f5af_6_442"/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Ⅲ. 설계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0003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/>
          <p:nvPr/>
        </p:nvSpPr>
        <p:spPr>
          <a:xfrm>
            <a:off x="1206814" y="1612525"/>
            <a:ext cx="10568400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</a:t>
            </a:r>
            <a:r>
              <a:rPr lang="ko-KR" sz="2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어플리케이션 소개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Ⅱ</a:t>
            </a:r>
            <a:r>
              <a:rPr lang="ko-KR" sz="2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역할 </a:t>
            </a:r>
            <a:r>
              <a:rPr lang="ko-KR" sz="20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분담설계</a:t>
            </a:r>
            <a:endParaRPr sz="1400" b="0" i="0" u="none" strike="noStrike" cap="non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400" b="0" i="0" u="none" strike="noStrike" cap="non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Ⅲ</a:t>
            </a:r>
            <a:r>
              <a:rPr lang="ko-KR" sz="2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설계 (클래스 +시퀀스 다이어그램)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Ⅳ</a:t>
            </a:r>
            <a:r>
              <a:rPr lang="ko-KR" sz="2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구현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Ⅴ</a:t>
            </a:r>
            <a:r>
              <a:rPr lang="ko-KR" sz="2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애로사항</a:t>
            </a:r>
            <a:endParaRPr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594868" y="528105"/>
            <a:ext cx="126989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 차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" name="Google Shape;102;p2"/>
          <p:cNvCxnSpPr/>
          <p:nvPr/>
        </p:nvCxnSpPr>
        <p:spPr>
          <a:xfrm flipH="1">
            <a:off x="1000156" y="1612536"/>
            <a:ext cx="11400" cy="4245300"/>
          </a:xfrm>
          <a:prstGeom prst="straightConnector1">
            <a:avLst/>
          </a:prstGeom>
          <a:noFill/>
          <a:ln w="44450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3" name="Google Shape;10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  <p:sp>
        <p:nvSpPr>
          <p:cNvPr id="104" name="Google Shape;104;p2"/>
          <p:cNvSpPr/>
          <p:nvPr/>
        </p:nvSpPr>
        <p:spPr>
          <a:xfrm>
            <a:off x="266700" y="6206068"/>
            <a:ext cx="11658600" cy="70923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12638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d037e4f5af_6_4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  <p:sp>
        <p:nvSpPr>
          <p:cNvPr id="361" name="Google Shape;361;gd037e4f5af_6_472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62" name="Google Shape;362;gd037e4f5af_6_472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3" name="Google Shape;363;gd037e4f5af_6_472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" name="Google Shape;364;gd037e4f5af_6_472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5" name="Google Shape;365;gd037e4f5af_6_472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6" name="Google Shape;366;gd037e4f5af_6_472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7" name="Google Shape;367;gd037e4f5af_6_472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8" name="Google Shape;368;gd037e4f5af_6_472"/>
          <p:cNvSpPr txBox="1"/>
          <p:nvPr/>
        </p:nvSpPr>
        <p:spPr>
          <a:xfrm>
            <a:off x="672801" y="799471"/>
            <a:ext cx="350963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예약 수정 클래스</a:t>
            </a:r>
            <a:endParaRPr/>
          </a:p>
        </p:txBody>
      </p:sp>
      <p:sp>
        <p:nvSpPr>
          <p:cNvPr id="369" name="Google Shape;369;gd037e4f5af_6_472"/>
          <p:cNvSpPr txBox="1"/>
          <p:nvPr/>
        </p:nvSpPr>
        <p:spPr>
          <a:xfrm>
            <a:off x="6317145" y="793453"/>
            <a:ext cx="350963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예약 수정 시퀀스</a:t>
            </a:r>
            <a:endParaRPr/>
          </a:p>
        </p:txBody>
      </p:sp>
      <p:pic>
        <p:nvPicPr>
          <p:cNvPr id="370" name="Google Shape;370;gd037e4f5af_6_4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8990" y="1163230"/>
            <a:ext cx="5400000" cy="50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d037e4f5af_6_4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7145" y="1162932"/>
            <a:ext cx="5400000" cy="50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d037e4f5af_6_472"/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Ⅲ. 설계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1305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d037e4f5af_6_4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  <p:sp>
        <p:nvSpPr>
          <p:cNvPr id="378" name="Google Shape;378;gd037e4f5af_6_457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79" name="Google Shape;379;gd037e4f5af_6_457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0" name="Google Shape;380;gd037e4f5af_6_457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1" name="Google Shape;381;gd037e4f5af_6_457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2" name="Google Shape;382;gd037e4f5af_6_457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3" name="Google Shape;383;gd037e4f5af_6_457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4" name="Google Shape;384;gd037e4f5af_6_457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5" name="Google Shape;385;gd037e4f5af_6_457"/>
          <p:cNvSpPr txBox="1"/>
          <p:nvPr/>
        </p:nvSpPr>
        <p:spPr>
          <a:xfrm>
            <a:off x="672801" y="799471"/>
            <a:ext cx="350963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예약 취소 클래스</a:t>
            </a:r>
            <a:endParaRPr/>
          </a:p>
        </p:txBody>
      </p:sp>
      <p:sp>
        <p:nvSpPr>
          <p:cNvPr id="386" name="Google Shape;386;gd037e4f5af_6_457"/>
          <p:cNvSpPr txBox="1"/>
          <p:nvPr/>
        </p:nvSpPr>
        <p:spPr>
          <a:xfrm>
            <a:off x="6317145" y="793453"/>
            <a:ext cx="350963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예약 취소 시퀀스</a:t>
            </a:r>
            <a:endParaRPr/>
          </a:p>
        </p:txBody>
      </p:sp>
      <p:pic>
        <p:nvPicPr>
          <p:cNvPr id="387" name="Google Shape;387;gd037e4f5af_6_4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5808" y="1163368"/>
            <a:ext cx="5400000" cy="50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d037e4f5af_6_4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7145" y="1161990"/>
            <a:ext cx="5400000" cy="50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d037e4f5af_6_457"/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Ⅲ. 설계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3467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d037e4f5af_6_50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  <p:sp>
        <p:nvSpPr>
          <p:cNvPr id="395" name="Google Shape;395;gd037e4f5af_6_502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96" name="Google Shape;396;gd037e4f5af_6_502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7" name="Google Shape;397;gd037e4f5af_6_502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8" name="Google Shape;398;gd037e4f5af_6_502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9" name="Google Shape;399;gd037e4f5af_6_502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0" name="Google Shape;400;gd037e4f5af_6_502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1" name="Google Shape;401;gd037e4f5af_6_502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2" name="Google Shape;402;gd037e4f5af_6_502"/>
          <p:cNvSpPr txBox="1"/>
          <p:nvPr/>
        </p:nvSpPr>
        <p:spPr>
          <a:xfrm>
            <a:off x="672801" y="799471"/>
            <a:ext cx="350963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예약 관리 클래스</a:t>
            </a:r>
            <a:endParaRPr/>
          </a:p>
        </p:txBody>
      </p:sp>
      <p:sp>
        <p:nvSpPr>
          <p:cNvPr id="403" name="Google Shape;403;gd037e4f5af_6_502"/>
          <p:cNvSpPr txBox="1"/>
          <p:nvPr/>
        </p:nvSpPr>
        <p:spPr>
          <a:xfrm>
            <a:off x="6317145" y="793453"/>
            <a:ext cx="350963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예약 관리 시퀀스</a:t>
            </a:r>
            <a:endParaRPr/>
          </a:p>
        </p:txBody>
      </p:sp>
      <p:pic>
        <p:nvPicPr>
          <p:cNvPr id="404" name="Google Shape;404;gd037e4f5af_6_5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2801" y="1164466"/>
            <a:ext cx="5400000" cy="50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gd037e4f5af_6_5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7145" y="1161664"/>
            <a:ext cx="5400000" cy="50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d037e4f5af_6_502"/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Ⅲ. 설계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4557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d037e4f5af_6_5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/>
              <a:t>23</a:t>
            </a:fld>
            <a:endParaRPr/>
          </a:p>
        </p:txBody>
      </p:sp>
      <p:sp>
        <p:nvSpPr>
          <p:cNvPr id="412" name="Google Shape;412;gd037e4f5af_6_575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13" name="Google Shape;413;gd037e4f5af_6_575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14" name="Google Shape;414;gd037e4f5af_6_575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5" name="Google Shape;415;gd037e4f5af_6_575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6" name="Google Shape;416;gd037e4f5af_6_575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7" name="Google Shape;417;gd037e4f5af_6_575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8" name="Google Shape;418;gd037e4f5af_6_575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9" name="Google Shape;419;gd037e4f5af_6_575"/>
          <p:cNvSpPr txBox="1"/>
          <p:nvPr/>
        </p:nvSpPr>
        <p:spPr>
          <a:xfrm>
            <a:off x="672801" y="799471"/>
            <a:ext cx="350963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예약 승인, 거절 클래스</a:t>
            </a:r>
            <a:endParaRPr/>
          </a:p>
        </p:txBody>
      </p:sp>
      <p:sp>
        <p:nvSpPr>
          <p:cNvPr id="420" name="Google Shape;420;gd037e4f5af_6_575"/>
          <p:cNvSpPr txBox="1"/>
          <p:nvPr/>
        </p:nvSpPr>
        <p:spPr>
          <a:xfrm>
            <a:off x="6317145" y="793453"/>
            <a:ext cx="350963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예약 승인, 거절 시퀀스</a:t>
            </a:r>
            <a:endParaRPr/>
          </a:p>
        </p:txBody>
      </p:sp>
      <p:pic>
        <p:nvPicPr>
          <p:cNvPr id="421" name="Google Shape;421;gd037e4f5af_6_5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2801" y="1164112"/>
            <a:ext cx="5400000" cy="50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gd037e4f5af_6_5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7145" y="1162677"/>
            <a:ext cx="5400000" cy="50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gd037e4f5af_6_575"/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Ⅲ. 설계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8976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d037e4f5af_6_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/>
              <a:t>24</a:t>
            </a:fld>
            <a:endParaRPr/>
          </a:p>
        </p:txBody>
      </p:sp>
      <p:sp>
        <p:nvSpPr>
          <p:cNvPr id="429" name="Google Shape;429;gd037e4f5af_6_17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30" name="Google Shape;430;gd037e4f5af_6_17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31" name="Google Shape;431;gd037e4f5af_6_17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2" name="Google Shape;432;gd037e4f5af_6_17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3" name="Google Shape;433;gd037e4f5af_6_17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4" name="Google Shape;434;gd037e4f5af_6_17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5" name="Google Shape;435;gd037e4f5af_6_17"/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Ⅳ. 구현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gd037e4f5af_6_17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37" name="Google Shape;437;gd037e4f5af_6_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21" y="2282482"/>
            <a:ext cx="3746174" cy="2260893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gd037e4f5af_6_17"/>
          <p:cNvSpPr txBox="1"/>
          <p:nvPr/>
        </p:nvSpPr>
        <p:spPr>
          <a:xfrm>
            <a:off x="621605" y="1175176"/>
            <a:ext cx="5117897" cy="723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 구현 환경 </a:t>
            </a:r>
            <a:endParaRPr sz="17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</a:t>
            </a:r>
            <a:r>
              <a:rPr lang="ko-KR"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Andriod Studio, Maria DB, Xampp 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9" name="Google Shape;439;gd037e4f5af_6_17"/>
          <p:cNvSpPr txBox="1"/>
          <p:nvPr/>
        </p:nvSpPr>
        <p:spPr>
          <a:xfrm>
            <a:off x="6225984" y="1175175"/>
            <a:ext cx="2918016" cy="723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 사용 언어</a:t>
            </a:r>
            <a:endParaRPr sz="17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</a:t>
            </a:r>
            <a:r>
              <a:rPr lang="ko-KR"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JAVA, PHP, XML 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0" name="Google Shape;440;gd037e4f5af_6_17" descr="데이터베이스 실습] 마리아디비(MariaDB) 다운로드 및 설치, 정상 설치 확인법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74850" y="3916939"/>
            <a:ext cx="1827491" cy="1827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gd037e4f5af_6_17" descr="XAMPP - Wikipedi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55995" y="2850734"/>
            <a:ext cx="1146906" cy="116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gd037e4f5af_6_17" descr="Java]Java 개발시 효율적인 입출력 팁 · Ryulth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67069" y="2799669"/>
            <a:ext cx="2213068" cy="1239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gd037e4f5af_6_17" descr="PHP - کوانتوم ایران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94614" y="2792498"/>
            <a:ext cx="2546006" cy="1273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gd037e4f5af_6_17" descr="Xml 파일 유형, 설명, 인터페이스, 기호 무료 아이콘 의 Hawcons Filetypes Strok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961214" y="4310193"/>
            <a:ext cx="1298771" cy="12987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0193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/>
              <a:t>25</a:t>
            </a:fld>
            <a:endParaRPr/>
          </a:p>
        </p:txBody>
      </p:sp>
      <p:sp>
        <p:nvSpPr>
          <p:cNvPr id="450" name="Google Shape;450;p18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51" name="Google Shape;451;p18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2" name="Google Shape;452;p18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3" name="Google Shape;453;p18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4" name="Google Shape;454;p18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5" name="Google Shape;455;p18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6" name="Google Shape;456;p18"/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Ⅳ. 구현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18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07352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d037e4f5af_6_6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/>
              <a:t>26</a:t>
            </a:fld>
            <a:endParaRPr/>
          </a:p>
        </p:txBody>
      </p:sp>
      <p:sp>
        <p:nvSpPr>
          <p:cNvPr id="463" name="Google Shape;463;gd037e4f5af_6_688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64" name="Google Shape;464;gd037e4f5af_6_688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5" name="Google Shape;465;gd037e4f5af_6_688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6" name="Google Shape;466;gd037e4f5af_6_688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7" name="Google Shape;467;gd037e4f5af_6_688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8" name="Google Shape;468;gd037e4f5af_6_688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9" name="Google Shape;469;gd037e4f5af_6_688"/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Ⅴ. 애로 사항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gd037e4f5af_6_688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1" name="Google Shape;471;gd037e4f5af_6_688"/>
          <p:cNvSpPr txBox="1"/>
          <p:nvPr/>
        </p:nvSpPr>
        <p:spPr>
          <a:xfrm>
            <a:off x="772384" y="1060477"/>
            <a:ext cx="10524300" cy="54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김지섭 </a:t>
            </a:r>
            <a:r>
              <a:rPr lang="ko-KR" sz="1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강의 내용이 JAVA언어로 이루어진 객체지향 설계로 설명해 주셔서 다른 언어 적용의 어려움이 있었습니다. 백엔드 개발도 처음 접하게 되어서 많이 어려웠지만, 그래도 개발자가 꿈인 저에게 큰 배움이 되어서 좋은 경험이었습니다. 또한 프로젝트 팀장을 맡으며, 소통의 중요성과 올바른 방향을 제시해주는 방법을 알게 되어서 좋았습니다. </a:t>
            </a:r>
            <a:endParaRPr sz="14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김석황 </a:t>
            </a:r>
            <a:r>
              <a:rPr lang="ko-KR" sz="1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깃허브를 처음 사용해봐서 프로젝트 초반에 활용하는데 어려움을 겪었습니다. 소프트웨어 공학 프로젝트를 모두가 처음 해보고 예시들도 다양해서 어느 것이 정답에 더 가까운 방법인지 알기 어려웠습니다. 하지만 돌이켜보니 깃허브, 트렐로 등등 유익한 도구를 사용할 수 있게 되었고, 설계 경험을 통해 남는게 많은 유익한 수업이었던 것 같습니다. </a:t>
            </a:r>
            <a:endParaRPr sz="14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박민주</a:t>
            </a:r>
            <a:r>
              <a:rPr lang="ko-KR" sz="1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학기를 마치며 생각해보니 ,설계와 구현을 일치시키는 작업이 가장 힘들었던 것 같습니다. 변수명 통일부터, DB연동부터 시작하여 설계에서 고려할 부분이 상당히 많다는 것에 놀라지 않을 수 없었습니다. 막학기를 마무리하며 앞으로의 개발자로서 실전 투입에서의 좋은 초석이 된 것 같아 만족스러운 경험이었습니다.  </a:t>
            </a:r>
            <a:endParaRPr sz="14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박성준</a:t>
            </a:r>
            <a:r>
              <a:rPr lang="ko-KR" sz="1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처음 경험하는 설계라 설계를 기반으로 구현하는데 있어서 많은 어려움이 있었고, 1학기라는 짧은 시간안에 최종 결과물을 유도하는 것이 약간 힘든 부분이었습니다. 하지만 팀원들과 함께 소통하며 문제를 해결하면서 개발자의 삶을 잠시나마 엿볼 수 있는 경험이 된 </a:t>
            </a:r>
            <a:r>
              <a:rPr 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것</a:t>
            </a:r>
            <a:r>
              <a:rPr lang="ko-KR" sz="1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같아 좋았습니다. </a:t>
            </a:r>
            <a:endParaRPr sz="14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윤성은</a:t>
            </a:r>
            <a:r>
              <a:rPr lang="ko-KR" sz="1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설계하는 과정에 있어서, 팀원과의 의견 불일치, 대면 회의 등 과정에서의 소소한 어려움도 많았고 특히 설계에서 클래스 별로 메소드 설정과 모듈화 과정에서 많이 고민을 했던 것 같습니다. 무작정 교수님을 찾아가면서 하나하나 배우며, 팀원들과 함께 문제를 해결하며 팀 프로젝트의 중요성을 배울 수 있어서 좋았습니다.  </a:t>
            </a:r>
            <a:endParaRPr sz="14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23476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/>
              <a:t>27</a:t>
            </a:fld>
            <a:endParaRPr/>
          </a:p>
        </p:txBody>
      </p:sp>
      <p:sp>
        <p:nvSpPr>
          <p:cNvPr id="477" name="Google Shape;477;p19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78" name="Google Shape;478;p19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79" name="Google Shape;479;p19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0" name="Google Shape;480;p19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1" name="Google Shape;481;p19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2" name="Google Shape;482;p19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3" name="Google Shape;483;p19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4" name="Google Shape;484;p19"/>
          <p:cNvSpPr txBox="1"/>
          <p:nvPr/>
        </p:nvSpPr>
        <p:spPr>
          <a:xfrm>
            <a:off x="752687" y="1651307"/>
            <a:ext cx="10524241" cy="113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감사합니다.</a:t>
            </a:r>
            <a:r>
              <a:rPr lang="ko-KR" sz="1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4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8012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037e4f5af_0_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  <p:sp>
        <p:nvSpPr>
          <p:cNvPr id="110" name="Google Shape;110;gd037e4f5af_0_14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1" name="Google Shape;111;gd037e4f5af_0_14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2" name="Google Shape;112;gd037e4f5af_0_14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" name="Google Shape;113;gd037e4f5af_0_14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gd037e4f5af_0_14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gd037e4f5af_0_14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gd037e4f5af_0_14"/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어플리케이션 소개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gd037e4f5af_0_14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" name="Google Shape;118;gd037e4f5af_0_14"/>
          <p:cNvSpPr txBox="1"/>
          <p:nvPr/>
        </p:nvSpPr>
        <p:spPr>
          <a:xfrm>
            <a:off x="782424" y="1094050"/>
            <a:ext cx="10566768" cy="661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 개발 동기 </a:t>
            </a:r>
            <a:endParaRPr sz="17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본 어플리케이션은 캠핑장 전용 플랫폼의 부재로 인한 문제를 해결하기 위해 개발되었습니다. </a:t>
            </a:r>
            <a:endParaRPr/>
          </a:p>
        </p:txBody>
      </p:sp>
      <p:sp>
        <p:nvSpPr>
          <p:cNvPr id="119" name="Google Shape;119;gd037e4f5af_0_14"/>
          <p:cNvSpPr txBox="1"/>
          <p:nvPr/>
        </p:nvSpPr>
        <p:spPr>
          <a:xfrm>
            <a:off x="782424" y="1997736"/>
            <a:ext cx="10566768" cy="87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 대표 기능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캠핑장 관리자로 로그인하여 정보 업로드하는 기능 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고객의 예약 요청, 수정 이에 따른 관리자 입장에서의 예약 승인, 취소 기능 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" name="Google Shape;120;gd037e4f5af_0_14"/>
          <p:cNvSpPr txBox="1"/>
          <p:nvPr/>
        </p:nvSpPr>
        <p:spPr>
          <a:xfrm>
            <a:off x="812616" y="3027470"/>
            <a:ext cx="10566768" cy="109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 그 외 기능 </a:t>
            </a:r>
            <a:endParaRPr sz="17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관리자/ 회원의 개인정보를 로그인, 로그아웃 기능으로 체계적으로 보호할 수 있다.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고객들은 자신이 원하는 정보를 검색함으로 효율적인 탐색과 예약이 가능하다.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회원 탈퇴, 개인정보 수정 기능을 통해 계정 수정 및 삭제가 가능하다.  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49636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037e4f5af_0_3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  <p:sp>
        <p:nvSpPr>
          <p:cNvPr id="126" name="Google Shape;126;gd037e4f5af_0_322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7" name="Google Shape;127;gd037e4f5af_0_322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8" name="Google Shape;128;gd037e4f5af_0_322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gd037e4f5af_0_322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gd037e4f5af_0_322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gd037e4f5af_0_322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" name="Google Shape;132;gd037e4f5af_0_322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" name="Google Shape;133;gd037e4f5af_0_322"/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Ⅱ. 역할 분담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4" name="Google Shape;134;gd037e4f5af_0_322"/>
          <p:cNvGrpSpPr/>
          <p:nvPr/>
        </p:nvGrpSpPr>
        <p:grpSpPr>
          <a:xfrm>
            <a:off x="443154" y="1426831"/>
            <a:ext cx="4886021" cy="3300809"/>
            <a:chOff x="518568" y="1426831"/>
            <a:chExt cx="4886021" cy="2900071"/>
          </a:xfrm>
        </p:grpSpPr>
        <p:sp>
          <p:nvSpPr>
            <p:cNvPr id="135" name="Google Shape;135;gd037e4f5af_0_322"/>
            <p:cNvSpPr txBox="1"/>
            <p:nvPr/>
          </p:nvSpPr>
          <p:spPr>
            <a:xfrm>
              <a:off x="2470333" y="1426831"/>
              <a:ext cx="982493" cy="381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조직도</a:t>
              </a:r>
              <a:endParaRPr/>
            </a:p>
          </p:txBody>
        </p:sp>
        <p:pic>
          <p:nvPicPr>
            <p:cNvPr id="136" name="Google Shape;136;gd037e4f5af_0_32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18568" y="1961833"/>
              <a:ext cx="4886021" cy="2365069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137" name="Google Shape;137;gd037e4f5af_0_322"/>
          <p:cNvGraphicFramePr/>
          <p:nvPr/>
        </p:nvGraphicFramePr>
        <p:xfrm>
          <a:off x="5739502" y="1426831"/>
          <a:ext cx="5707900" cy="3300775"/>
        </p:xfrm>
        <a:graphic>
          <a:graphicData uri="http://schemas.openxmlformats.org/drawingml/2006/table">
            <a:tbl>
              <a:tblPr firstRow="1" firstCol="1" lastRow="1" lastCol="1" bandRow="1" bandCol="1">
                <a:gradFill>
                  <a:gsLst>
                    <a:gs pos="0">
                      <a:srgbClr val="FFED74"/>
                    </a:gs>
                    <a:gs pos="35000">
                      <a:srgbClr val="FFF09F"/>
                    </a:gs>
                    <a:gs pos="100000">
                      <a:srgbClr val="FFF9D6"/>
                    </a:gs>
                  </a:gsLst>
                  <a:lin ang="16200000" scaled="0"/>
                </a:gradFill>
              </a:tblPr>
              <a:tblGrid>
                <a:gridCol w="1465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1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2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>
                          <a:solidFill>
                            <a:srgbClr val="000000"/>
                          </a:solidFill>
                        </a:rPr>
                        <a:t>팀원</a:t>
                      </a:r>
                      <a:endParaRPr sz="1000" b="1" u="none" strike="noStrike" cap="none">
                        <a:solidFill>
                          <a:srgbClr val="000000"/>
                        </a:solidFill>
                        <a:latin typeface="Dotum"/>
                        <a:ea typeface="Dotum"/>
                        <a:cs typeface="Dotum"/>
                        <a:sym typeface="Dotum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>
                          <a:solidFill>
                            <a:srgbClr val="000000"/>
                          </a:solidFill>
                        </a:rPr>
                        <a:t>역할</a:t>
                      </a:r>
                      <a:endParaRPr sz="1000" b="1" u="none" strike="noStrike" cap="none">
                        <a:solidFill>
                          <a:srgbClr val="000000"/>
                        </a:solidFill>
                        <a:latin typeface="Dotum"/>
                        <a:ea typeface="Dotum"/>
                        <a:cs typeface="Dotum"/>
                        <a:sym typeface="Dotum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>
                          <a:solidFill>
                            <a:srgbClr val="000000"/>
                          </a:solidFill>
                        </a:rPr>
                        <a:t>내용</a:t>
                      </a:r>
                      <a:endParaRPr sz="1000" b="1" u="none" strike="noStrike" cap="none">
                        <a:solidFill>
                          <a:srgbClr val="000000"/>
                        </a:solidFill>
                        <a:latin typeface="Dotum"/>
                        <a:ea typeface="Dotum"/>
                        <a:cs typeface="Dotum"/>
                        <a:sym typeface="Dotum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0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김지섭</a:t>
                      </a:r>
                      <a:endParaRPr sz="1000" u="none" strike="noStrike" cap="none">
                        <a:latin typeface="Batang"/>
                        <a:ea typeface="Batang"/>
                        <a:cs typeface="Batang"/>
                        <a:sym typeface="Batang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PM, 백엔드,기능 개발</a:t>
                      </a:r>
                      <a:endParaRPr sz="1000" u="none" strike="noStrike" cap="none">
                        <a:latin typeface="Batang"/>
                        <a:ea typeface="Batang"/>
                        <a:cs typeface="Batang"/>
                        <a:sym typeface="Batang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프로젝트의 종합적인 관리, 통제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전체적인 앱 기능 개발 담당</a:t>
                      </a:r>
                      <a:endParaRPr sz="1000" u="none" strike="noStrike" cap="none">
                        <a:latin typeface="Batang"/>
                        <a:ea typeface="Batang"/>
                        <a:cs typeface="Batang"/>
                        <a:sym typeface="Batang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0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박민주</a:t>
                      </a:r>
                      <a:endParaRPr sz="1000" u="none" strike="noStrike" cap="none">
                        <a:latin typeface="Batang"/>
                        <a:ea typeface="Batang"/>
                        <a:cs typeface="Batang"/>
                        <a:sym typeface="Batang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프론트 엔드, </a:t>
                      </a:r>
                      <a:endParaRPr sz="1000" u="none" strike="noStrike" cap="none"/>
                    </a:p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설계자, 기능 개발</a:t>
                      </a:r>
                      <a:endParaRPr sz="1000" u="none" strike="noStrike" cap="none">
                        <a:latin typeface="Batang"/>
                        <a:ea typeface="Batang"/>
                        <a:cs typeface="Batang"/>
                        <a:sym typeface="Batang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앱 디자인 및 기능 개발 </a:t>
                      </a:r>
                      <a:endParaRPr sz="1000" u="none" strike="noStrike" cap="none"/>
                    </a:p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프로젝트 설계 담당</a:t>
                      </a:r>
                      <a:endParaRPr sz="1000" u="none" strike="noStrike" cap="none">
                        <a:latin typeface="Batang"/>
                        <a:ea typeface="Batang"/>
                        <a:cs typeface="Batang"/>
                        <a:sym typeface="Batang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윤성은</a:t>
                      </a:r>
                      <a:endParaRPr sz="1000" u="none" strike="noStrike" cap="none">
                        <a:latin typeface="Batang"/>
                        <a:ea typeface="Batang"/>
                        <a:cs typeface="Batang"/>
                        <a:sym typeface="Batang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QA (품질관리), </a:t>
                      </a:r>
                      <a:endParaRPr sz="1000" u="none" strike="noStrike" cap="none"/>
                    </a:p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백엔드</a:t>
                      </a:r>
                      <a:endParaRPr sz="1000" u="none" strike="noStrike" cap="none">
                        <a:latin typeface="Batang"/>
                        <a:ea typeface="Batang"/>
                        <a:cs typeface="Batang"/>
                        <a:sym typeface="Batang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프로그램 품질 관리 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프로젝트 설계 담당 </a:t>
                      </a:r>
                      <a:endParaRPr sz="1000" u="none" strike="noStrike" cap="none">
                        <a:latin typeface="Batang"/>
                        <a:ea typeface="Batang"/>
                        <a:cs typeface="Batang"/>
                        <a:sym typeface="Batang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7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박성준</a:t>
                      </a:r>
                      <a:endParaRPr sz="1000" u="none" strike="noStrike" cap="none">
                        <a:latin typeface="Batang"/>
                        <a:ea typeface="Batang"/>
                        <a:cs typeface="Batang"/>
                        <a:sym typeface="Batang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산출물 관리자, </a:t>
                      </a:r>
                      <a:endParaRPr sz="1000" u="none" strike="noStrike" cap="none"/>
                    </a:p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회의록 작성,</a:t>
                      </a:r>
                      <a:endParaRPr sz="1000" u="none" strike="noStrike" cap="none"/>
                    </a:p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프론트 엔드 </a:t>
                      </a:r>
                      <a:endParaRPr sz="1000" u="none" strike="noStrike" cap="none">
                        <a:latin typeface="Batang"/>
                        <a:ea typeface="Batang"/>
                        <a:cs typeface="Batang"/>
                        <a:sym typeface="Batang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문서 산출물 종합적 관리 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웹사이트 디자인 개발</a:t>
                      </a:r>
                      <a:endParaRPr sz="1000" u="none" strike="noStrike" cap="none">
                        <a:latin typeface="Batang"/>
                        <a:ea typeface="Batang"/>
                        <a:cs typeface="Batang"/>
                        <a:sym typeface="Batang"/>
                      </a:endParaRPr>
                    </a:p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프로젝트 설계 담당</a:t>
                      </a:r>
                      <a:endParaRPr sz="1000" u="none" strike="noStrike" cap="none"/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0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김석황</a:t>
                      </a:r>
                      <a:endParaRPr sz="1000" u="none" strike="noStrike" cap="none">
                        <a:latin typeface="Batang"/>
                        <a:ea typeface="Batang"/>
                        <a:cs typeface="Batang"/>
                        <a:sym typeface="Batang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/>
                        <a:t>수정사항 검토,</a:t>
                      </a:r>
                      <a:endParaRPr sz="1000" b="0" u="none" strike="noStrike" cap="none"/>
                    </a:p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/>
                        <a:t>백엔드</a:t>
                      </a:r>
                      <a:endParaRPr sz="1000" b="0" u="none" strike="noStrike" cap="none">
                        <a:latin typeface="Batang"/>
                        <a:ea typeface="Batang"/>
                        <a:cs typeface="Batang"/>
                        <a:sym typeface="Batang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전체적인 웹사이트 서버 개발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산출물 제출 전 문서사항 검토 </a:t>
                      </a:r>
                      <a:endParaRPr sz="1000" u="none" strike="noStrike" cap="none">
                        <a:latin typeface="Batang"/>
                        <a:ea typeface="Batang"/>
                        <a:cs typeface="Batang"/>
                        <a:sym typeface="Batang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7582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037e4f5af_0_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 dirty="0"/>
          </a:p>
        </p:txBody>
      </p:sp>
      <p:sp>
        <p:nvSpPr>
          <p:cNvPr id="110" name="Google Shape;110;gd037e4f5af_0_14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1" name="Google Shape;111;gd037e4f5af_0_14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gd037e4f5af_0_14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gd037e4f5af_0_14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gd037e4f5af_0_14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gd037e4f5af_0_14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gd037e4f5af_0_14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A4BFC-C317-4A40-8068-7C9E69DB9D42}"/>
              </a:ext>
            </a:extLst>
          </p:cNvPr>
          <p:cNvSpPr txBox="1"/>
          <p:nvPr/>
        </p:nvSpPr>
        <p:spPr>
          <a:xfrm>
            <a:off x="672801" y="799471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DB</a:t>
            </a:r>
            <a:r>
              <a:rPr lang="ko-KR" altLang="en-US" dirty="0"/>
              <a:t>설계 </a:t>
            </a:r>
          </a:p>
        </p:txBody>
      </p:sp>
      <p:sp>
        <p:nvSpPr>
          <p:cNvPr id="15" name="Google Shape;118;gd037e4f5af_0_14">
            <a:extLst>
              <a:ext uri="{FF2B5EF4-FFF2-40B4-BE49-F238E27FC236}">
                <a16:creationId xmlns:a16="http://schemas.microsoft.com/office/drawing/2014/main" id="{50AC78A3-CA0A-4F16-B813-006B53A2AA26}"/>
              </a:ext>
            </a:extLst>
          </p:cNvPr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Ⅲ</a:t>
            </a:r>
            <a:r>
              <a:rPr lang="ko-KR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endParaRPr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8663462-6226-42BD-9140-93DB90485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08" y="1276335"/>
            <a:ext cx="10621800" cy="430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44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037e4f5af_0_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 dirty="0"/>
          </a:p>
        </p:txBody>
      </p:sp>
      <p:sp>
        <p:nvSpPr>
          <p:cNvPr id="110" name="Google Shape;110;gd037e4f5af_0_14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1" name="Google Shape;111;gd037e4f5af_0_14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gd037e4f5af_0_14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gd037e4f5af_0_14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gd037e4f5af_0_14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gd037e4f5af_0_14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gd037e4f5af_0_14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A4BFC-C317-4A40-8068-7C9E69DB9D42}"/>
              </a:ext>
            </a:extLst>
          </p:cNvPr>
          <p:cNvSpPr txBox="1"/>
          <p:nvPr/>
        </p:nvSpPr>
        <p:spPr>
          <a:xfrm>
            <a:off x="672801" y="799471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DB</a:t>
            </a:r>
            <a:r>
              <a:rPr lang="ko-KR" altLang="en-US" dirty="0"/>
              <a:t>설계 </a:t>
            </a:r>
          </a:p>
        </p:txBody>
      </p:sp>
      <p:sp>
        <p:nvSpPr>
          <p:cNvPr id="15" name="Google Shape;118;gd037e4f5af_0_14">
            <a:extLst>
              <a:ext uri="{FF2B5EF4-FFF2-40B4-BE49-F238E27FC236}">
                <a16:creationId xmlns:a16="http://schemas.microsoft.com/office/drawing/2014/main" id="{50AC78A3-CA0A-4F16-B813-006B53A2AA26}"/>
              </a:ext>
            </a:extLst>
          </p:cNvPr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Ⅲ</a:t>
            </a:r>
            <a:r>
              <a:rPr lang="ko-KR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98A1E1-4DB3-4021-ACDD-B6DF4173D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64" y="1131390"/>
            <a:ext cx="10601236" cy="502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78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037e4f5af_0_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 dirty="0"/>
          </a:p>
        </p:txBody>
      </p:sp>
      <p:sp>
        <p:nvSpPr>
          <p:cNvPr id="110" name="Google Shape;110;gd037e4f5af_0_14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1" name="Google Shape;111;gd037e4f5af_0_14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gd037e4f5af_0_14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gd037e4f5af_0_14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gd037e4f5af_0_14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gd037e4f5af_0_14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gd037e4f5af_0_14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A4BFC-C317-4A40-8068-7C9E69DB9D42}"/>
              </a:ext>
            </a:extLst>
          </p:cNvPr>
          <p:cNvSpPr txBox="1"/>
          <p:nvPr/>
        </p:nvSpPr>
        <p:spPr>
          <a:xfrm>
            <a:off x="672801" y="799471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DB</a:t>
            </a:r>
            <a:r>
              <a:rPr lang="ko-KR" altLang="en-US" dirty="0"/>
              <a:t>설계 </a:t>
            </a:r>
          </a:p>
        </p:txBody>
      </p:sp>
      <p:sp>
        <p:nvSpPr>
          <p:cNvPr id="15" name="Google Shape;118;gd037e4f5af_0_14">
            <a:extLst>
              <a:ext uri="{FF2B5EF4-FFF2-40B4-BE49-F238E27FC236}">
                <a16:creationId xmlns:a16="http://schemas.microsoft.com/office/drawing/2014/main" id="{50AC78A3-CA0A-4F16-B813-006B53A2AA26}"/>
              </a:ext>
            </a:extLst>
          </p:cNvPr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Ⅲ</a:t>
            </a:r>
            <a:r>
              <a:rPr lang="ko-KR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AF3C72-25A9-4A43-8A5D-D438753FB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05" y="1357468"/>
            <a:ext cx="10764013" cy="439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541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  <p:sp>
        <p:nvSpPr>
          <p:cNvPr id="157" name="Google Shape;157;p4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8" name="Google Shape;158;p4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9" name="Google Shape;159;p4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" name="Google Shape;160;p4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" name="Google Shape;161;p4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" name="Google Shape;162;p4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" name="Google Shape;163;p4"/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Ⅲ. 설계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4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5" name="Google Shape;16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2801" y="1161890"/>
            <a:ext cx="5400000" cy="50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"/>
          <p:cNvSpPr txBox="1"/>
          <p:nvPr/>
        </p:nvSpPr>
        <p:spPr>
          <a:xfrm>
            <a:off x="672801" y="799471"/>
            <a:ext cx="350963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회원가입 클래스</a:t>
            </a:r>
            <a:endParaRPr/>
          </a:p>
        </p:txBody>
      </p:sp>
      <p:pic>
        <p:nvPicPr>
          <p:cNvPr id="167" name="Google Shape;167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7145" y="1163496"/>
            <a:ext cx="5400000" cy="50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4"/>
          <p:cNvSpPr txBox="1"/>
          <p:nvPr/>
        </p:nvSpPr>
        <p:spPr>
          <a:xfrm>
            <a:off x="6317145" y="793453"/>
            <a:ext cx="350963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회원가입 시퀀스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48445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037e4f5af_6_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  <p:sp>
        <p:nvSpPr>
          <p:cNvPr id="174" name="Google Shape;174;gd037e4f5af_6_47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75" name="Google Shape;175;gd037e4f5af_6_47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6" name="Google Shape;176;gd037e4f5af_6_47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" name="Google Shape;177;gd037e4f5af_6_47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" name="Google Shape;178;gd037e4f5af_6_47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" name="Google Shape;179;gd037e4f5af_6_47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" name="Google Shape;180;gd037e4f5af_6_47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" name="Google Shape;181;gd037e4f5af_6_47"/>
          <p:cNvSpPr txBox="1"/>
          <p:nvPr/>
        </p:nvSpPr>
        <p:spPr>
          <a:xfrm>
            <a:off x="672801" y="799471"/>
            <a:ext cx="350963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 클래스</a:t>
            </a:r>
            <a:endParaRPr/>
          </a:p>
        </p:txBody>
      </p:sp>
      <p:sp>
        <p:nvSpPr>
          <p:cNvPr id="182" name="Google Shape;182;gd037e4f5af_6_47"/>
          <p:cNvSpPr txBox="1"/>
          <p:nvPr/>
        </p:nvSpPr>
        <p:spPr>
          <a:xfrm>
            <a:off x="6317145" y="793453"/>
            <a:ext cx="350963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 시퀀스</a:t>
            </a:r>
            <a:endParaRPr/>
          </a:p>
        </p:txBody>
      </p:sp>
      <p:pic>
        <p:nvPicPr>
          <p:cNvPr id="183" name="Google Shape;183;gd037e4f5af_6_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7145" y="1164030"/>
            <a:ext cx="5400000" cy="50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d037e4f5af_6_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2801" y="1157934"/>
            <a:ext cx="5400000" cy="50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d037e4f5af_6_47"/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Ⅲ. 설계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1533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694</Words>
  <Application>Microsoft Office PowerPoint</Application>
  <PresentationFormat>와이드스크린</PresentationFormat>
  <Paragraphs>165</Paragraphs>
  <Slides>27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Dotum</vt:lpstr>
      <vt:lpstr>Malgun Gothic</vt:lpstr>
      <vt:lpstr>Malgun Gothic</vt:lpstr>
      <vt:lpstr>Batang</vt:lpstr>
      <vt:lpstr>Arial</vt:lpstr>
      <vt:lpstr>Office 테마</vt:lpstr>
      <vt:lpstr>소프트웨어 공학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소프트웨어 공학</dc:title>
  <dc:creator>지섭 김</dc:creator>
  <cp:lastModifiedBy>Windows 사용자</cp:lastModifiedBy>
  <cp:revision>21</cp:revision>
  <dcterms:created xsi:type="dcterms:W3CDTF">2021-03-07T23:47:11Z</dcterms:created>
  <dcterms:modified xsi:type="dcterms:W3CDTF">2021-06-21T07:51:09Z</dcterms:modified>
</cp:coreProperties>
</file>